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7" r:id="rId2"/>
    <p:sldId id="258" r:id="rId3"/>
    <p:sldId id="323" r:id="rId4"/>
    <p:sldId id="293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35" r:id="rId15"/>
    <p:sldId id="336" r:id="rId16"/>
    <p:sldId id="337" r:id="rId17"/>
    <p:sldId id="338" r:id="rId18"/>
    <p:sldId id="342" r:id="rId19"/>
    <p:sldId id="343" r:id="rId20"/>
    <p:sldId id="344" r:id="rId21"/>
    <p:sldId id="309" r:id="rId22"/>
    <p:sldId id="276" r:id="rId23"/>
    <p:sldId id="345" r:id="rId24"/>
    <p:sldId id="346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348" r:id="rId34"/>
    <p:sldId id="288" r:id="rId35"/>
    <p:sldId id="326" r:id="rId36"/>
    <p:sldId id="290" r:id="rId37"/>
    <p:sldId id="351" r:id="rId38"/>
    <p:sldId id="349" r:id="rId39"/>
    <p:sldId id="291" r:id="rId40"/>
    <p:sldId id="292" r:id="rId41"/>
    <p:sldId id="294" r:id="rId42"/>
    <p:sldId id="296" r:id="rId43"/>
    <p:sldId id="295" r:id="rId44"/>
    <p:sldId id="297" r:id="rId45"/>
    <p:sldId id="298" r:id="rId46"/>
    <p:sldId id="316" r:id="rId47"/>
    <p:sldId id="299" r:id="rId48"/>
    <p:sldId id="330" r:id="rId49"/>
    <p:sldId id="300" r:id="rId50"/>
    <p:sldId id="301" r:id="rId51"/>
    <p:sldId id="302" r:id="rId52"/>
    <p:sldId id="332" r:id="rId53"/>
    <p:sldId id="333" r:id="rId54"/>
    <p:sldId id="305" r:id="rId55"/>
    <p:sldId id="306" r:id="rId56"/>
    <p:sldId id="307" r:id="rId57"/>
    <p:sldId id="308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580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932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77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52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partmax.com/middle/m2i8d3Z5b1d3A0H7_the-students-will-soon-receive-details-of-what-will-reading-book-clipart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cooking-clipart-5.ht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women-jogging-cliparts_5.htm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new-york-city-clipart_4.ht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TWH8Rr9_2A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TWH8Rr9_2A" TargetMode="External"/><Relationship Id="rId4" Type="http://schemas.openxmlformats.org/officeDocument/2006/relationships/image" Target="../media/image3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IFDvz7ecK3A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dkd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TWH8Rr9_2A" TargetMode="External"/><Relationship Id="rId2" Type="http://schemas.openxmlformats.org/officeDocument/2006/relationships/hyperlink" Target="https://www.youtube.com/watch?v=Sh7w8OuJq9A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lipart-library.com/" TargetMode="External"/><Relationship Id="rId4" Type="http://schemas.openxmlformats.org/officeDocument/2006/relationships/hyperlink" Target="https://www.clipartmax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310896"/>
            <a:ext cx="11786616" cy="58247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제시카</a:t>
            </a:r>
            <a:r>
              <a:rPr lang="en-US" altLang="ko-KR" sz="3000" dirty="0"/>
              <a:t>: </a:t>
            </a:r>
            <a:r>
              <a:rPr lang="ko-KR" altLang="en-US" sz="3000" dirty="0"/>
              <a:t>백일장 </a:t>
            </a:r>
            <a:r>
              <a:rPr lang="ko-KR" altLang="en-US" sz="3000" u="sng" dirty="0">
                <a:solidFill>
                  <a:srgbClr val="0000FF"/>
                </a:solidFill>
              </a:rPr>
              <a:t>주제</a:t>
            </a:r>
            <a:r>
              <a:rPr lang="ko-KR" altLang="en-US" sz="3000" dirty="0"/>
              <a:t>는 뭐예요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그건 그날 알려 줄 거예요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dirty="0"/>
              <a:t>어려울 것 같아요</a:t>
            </a:r>
            <a:r>
              <a:rPr lang="en-US" altLang="ko-KR" sz="3000" dirty="0"/>
              <a:t>. </a:t>
            </a:r>
            <a:r>
              <a:rPr lang="ko-KR" altLang="en-US" sz="3000" dirty="0"/>
              <a:t>전 </a:t>
            </a:r>
            <a:r>
              <a:rPr lang="ko-KR" altLang="en-US" sz="3000" u="sng" dirty="0">
                <a:solidFill>
                  <a:srgbClr val="0000FF"/>
                </a:solidFill>
              </a:rPr>
              <a:t>동시</a:t>
            </a:r>
            <a:r>
              <a:rPr lang="ko-KR" altLang="en-US" sz="3000" dirty="0"/>
              <a:t>를 쓰고 싶은데 한 번도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dirty="0"/>
              <a:t>써 본 적이 없거든요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어렵게 생각하지 마세요</a:t>
            </a:r>
            <a:r>
              <a:rPr lang="en-US" altLang="ko-KR" sz="3000" dirty="0"/>
              <a:t>. </a:t>
            </a:r>
            <a:r>
              <a:rPr lang="ko-KR" altLang="en-US" sz="3000" dirty="0"/>
              <a:t>동시는 </a:t>
            </a:r>
            <a:r>
              <a:rPr lang="ko-KR" altLang="en-US" sz="3000" u="sng" dirty="0">
                <a:solidFill>
                  <a:srgbClr val="0000FF"/>
                </a:solidFill>
              </a:rPr>
              <a:t>주제에 맞는 글감</a:t>
            </a:r>
            <a:r>
              <a:rPr lang="ko-KR" altLang="en-US" sz="3000" dirty="0"/>
              <a:t>을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선택해서 표현하고 싶은 내용을 </a:t>
            </a:r>
            <a:r>
              <a:rPr lang="ko-KR" altLang="en-US" sz="3000" u="sng" dirty="0">
                <a:solidFill>
                  <a:srgbClr val="0000FF"/>
                </a:solidFill>
              </a:rPr>
              <a:t>자유롭게</a:t>
            </a:r>
            <a:r>
              <a:rPr lang="ko-KR" altLang="en-US" sz="3000" dirty="0"/>
              <a:t> 쓰면 돼요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참</a:t>
            </a:r>
            <a:r>
              <a:rPr lang="en-US" altLang="ko-KR" sz="3000" dirty="0"/>
              <a:t>, </a:t>
            </a:r>
            <a:r>
              <a:rPr lang="ko-KR" altLang="en-US" sz="3000" dirty="0"/>
              <a:t>제시카가 작년 백일장에서 일등을 했다지요</a:t>
            </a:r>
            <a:r>
              <a:rPr lang="en-US" altLang="ko-KR" sz="3000" dirty="0"/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85254" y="3630168"/>
            <a:ext cx="287197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7238" y="4453128"/>
            <a:ext cx="1555242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5682" y="2020824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97302" y="384048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9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88" y="0"/>
            <a:ext cx="11850624" cy="638265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유진</a:t>
            </a:r>
            <a:r>
              <a:rPr lang="en-US" altLang="ko-KR" sz="3000" dirty="0"/>
              <a:t>: </a:t>
            </a:r>
            <a:r>
              <a:rPr lang="ko-KR" altLang="en-US" sz="3000" dirty="0"/>
              <a:t>네</a:t>
            </a:r>
            <a:r>
              <a:rPr lang="en-US" altLang="ko-KR" sz="3000" dirty="0"/>
              <a:t>, </a:t>
            </a:r>
            <a:r>
              <a:rPr lang="ko-KR" altLang="en-US" sz="3000" dirty="0"/>
              <a:t>제시카는 동시 쓰는 걸 좋아해서 가끔 동시를 써서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우리들에게 읽어 줘요</a:t>
            </a:r>
            <a:r>
              <a:rPr lang="en-US" altLang="ko-KR" sz="3000" dirty="0"/>
              <a:t>. </a:t>
            </a:r>
            <a:r>
              <a:rPr lang="ko-KR" altLang="en-US" sz="3000" dirty="0"/>
              <a:t>지난번에 제시카의 ‘눈사람’이라는 시를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</a:t>
            </a:r>
            <a:r>
              <a:rPr lang="ko-KR" altLang="en-US" sz="3000" dirty="0"/>
              <a:t>들었는데 정말 좋았어요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유진이도 한국말을 잘하는 편이니까 </a:t>
            </a:r>
            <a:r>
              <a:rPr lang="ko-KR" altLang="en-US" sz="3000" u="sng" dirty="0">
                <a:solidFill>
                  <a:srgbClr val="0000FF"/>
                </a:solidFill>
              </a:rPr>
              <a:t>리듬에 맞춰</a:t>
            </a:r>
            <a:r>
              <a:rPr lang="ko-KR" altLang="en-US" sz="3000" dirty="0">
                <a:solidFill>
                  <a:srgbClr val="0000FF"/>
                </a:solidFill>
              </a:rPr>
              <a:t> </a:t>
            </a:r>
            <a:r>
              <a:rPr lang="ko-KR" altLang="en-US" sz="3000" dirty="0"/>
              <a:t>잘 쓸 수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있을 거예요</a:t>
            </a:r>
            <a:r>
              <a:rPr lang="en-US" altLang="ko-KR" sz="3000" dirty="0"/>
              <a:t>. </a:t>
            </a:r>
            <a:r>
              <a:rPr lang="ko-KR" altLang="en-US" sz="3000" dirty="0"/>
              <a:t>여러분</a:t>
            </a:r>
            <a:r>
              <a:rPr lang="en-US" altLang="ko-KR" sz="3000" dirty="0"/>
              <a:t>, </a:t>
            </a:r>
            <a:r>
              <a:rPr lang="ko-KR" altLang="en-US" sz="3000" dirty="0"/>
              <a:t>모두 편안한 마음으로 말하고 싶은 걸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쓰면 돼요</a:t>
            </a:r>
            <a:r>
              <a:rPr lang="en-US" altLang="ko-KR" sz="3000" dirty="0"/>
              <a:t>. </a:t>
            </a:r>
            <a:r>
              <a:rPr lang="ko-KR" altLang="en-US" sz="3000" dirty="0"/>
              <a:t>가장 중요한 건 </a:t>
            </a:r>
            <a:r>
              <a:rPr lang="ko-KR" altLang="en-US" sz="3000" u="sng" dirty="0">
                <a:solidFill>
                  <a:srgbClr val="0000FF"/>
                </a:solidFill>
              </a:rPr>
              <a:t>즐거운 마음으로 자신의 생각을</a:t>
            </a:r>
            <a:r>
              <a:rPr lang="ko-KR" altLang="en-US" sz="3000" dirty="0"/>
              <a:t>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u="sng" dirty="0">
                <a:solidFill>
                  <a:srgbClr val="0000FF"/>
                </a:solidFill>
              </a:rPr>
              <a:t>써 보는 거예요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학생들</a:t>
            </a:r>
            <a:r>
              <a:rPr lang="en-US" altLang="ko-KR" sz="3000" dirty="0"/>
              <a:t>: </a:t>
            </a:r>
            <a:r>
              <a:rPr lang="ko-KR" altLang="en-US" sz="3000" dirty="0"/>
              <a:t>네</a:t>
            </a:r>
            <a:r>
              <a:rPr lang="en-US" altLang="ko-KR" sz="3000" dirty="0"/>
              <a:t>, </a:t>
            </a:r>
            <a:r>
              <a:rPr lang="ko-KR" altLang="en-US" sz="3000" dirty="0"/>
              <a:t>알겠습니다</a:t>
            </a:r>
            <a:r>
              <a:rPr lang="en-US" altLang="ko-KR" sz="3000" dirty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626096" y="2514527"/>
            <a:ext cx="202996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9592" y="4123799"/>
            <a:ext cx="5221224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39240" y="4955903"/>
            <a:ext cx="2465832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342" y="1623822"/>
            <a:ext cx="9601200" cy="409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0195"/>
          <a:stretch/>
        </p:blipFill>
        <p:spPr>
          <a:xfrm>
            <a:off x="152400" y="113042"/>
            <a:ext cx="11887200" cy="15420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7256" t="79142" r="74513"/>
          <a:stretch/>
        </p:blipFill>
        <p:spPr>
          <a:xfrm>
            <a:off x="4561691" y="1802586"/>
            <a:ext cx="3068619" cy="9144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015056" y="2615066"/>
            <a:ext cx="2279249" cy="914400"/>
            <a:chOff x="1094232" y="2616402"/>
            <a:chExt cx="2279249" cy="9144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54564" t="79142" r="37641"/>
            <a:stretch/>
          </p:blipFill>
          <p:spPr>
            <a:xfrm>
              <a:off x="1094232" y="2616402"/>
              <a:ext cx="1312039" cy="9144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356827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Yes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640080" y="3427545"/>
            <a:ext cx="5029200" cy="27432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기억력이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좋은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512738" y="2616402"/>
            <a:ext cx="3077950" cy="914400"/>
            <a:chOff x="7724434" y="2616402"/>
            <a:chExt cx="3077950" cy="9144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81949" t="79142" r="5051"/>
            <a:stretch/>
          </p:blipFill>
          <p:spPr>
            <a:xfrm>
              <a:off x="7724434" y="2616402"/>
              <a:ext cx="2188171" cy="9144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9785730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537113" y="3439125"/>
            <a:ext cx="5029200" cy="27432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기억력이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좋지 않은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ight Arrow 27"/>
          <p:cNvSpPr/>
          <p:nvPr/>
        </p:nvSpPr>
        <p:spPr>
          <a:xfrm rot="8555221">
            <a:off x="4082336" y="2473981"/>
            <a:ext cx="548640" cy="27432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 rot="13044779" flipH="1">
            <a:off x="7533208" y="2475317"/>
            <a:ext cx="548640" cy="27432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8" grpId="0" animBg="1"/>
      <p:bldP spid="28" grpId="1" animBg="1"/>
      <p:bldP spid="29" grpId="0" animBg="1"/>
      <p:bldP spid="2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69" y="155042"/>
            <a:ext cx="9805662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93" y="3558921"/>
            <a:ext cx="7006015" cy="27432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9000268" y="1335093"/>
            <a:ext cx="1645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own Arrow 4"/>
          <p:cNvSpPr/>
          <p:nvPr/>
        </p:nvSpPr>
        <p:spPr>
          <a:xfrm>
            <a:off x="5821680" y="2827401"/>
            <a:ext cx="548640" cy="73152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7095268" y="4930521"/>
            <a:ext cx="2011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20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781253"/>
              </p:ext>
            </p:extLst>
          </p:nvPr>
        </p:nvGraphicFramePr>
        <p:xfrm>
          <a:off x="60960" y="841248"/>
          <a:ext cx="120700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편이다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편이다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편이다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 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(VERB)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2832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072330"/>
              </p:ext>
            </p:extLst>
          </p:nvPr>
        </p:nvGraphicFramePr>
        <p:xfrm>
          <a:off x="60960" y="841248"/>
          <a:ext cx="120700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은 편이다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큰</a:t>
                      </a:r>
                      <a:r>
                        <a:rPr lang="ko-KR" altLang="en-US" sz="44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편이다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추운 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편이다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ㅂ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형용사 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(ADJECTIVE)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9999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060775" y="2159202"/>
            <a:ext cx="2279249" cy="914400"/>
            <a:chOff x="1094232" y="2616402"/>
            <a:chExt cx="2279249" cy="9144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54564" t="79142" r="37641"/>
            <a:stretch/>
          </p:blipFill>
          <p:spPr>
            <a:xfrm>
              <a:off x="1094232" y="2616402"/>
              <a:ext cx="1312039" cy="9144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356827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Yes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640080" y="3034353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성격이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급한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448730" y="2159202"/>
            <a:ext cx="3077950" cy="914400"/>
            <a:chOff x="7724434" y="2616402"/>
            <a:chExt cx="3077950" cy="9144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81949" t="79142" r="5051"/>
            <a:stretch/>
          </p:blipFill>
          <p:spPr>
            <a:xfrm>
              <a:off x="7724434" y="2616402"/>
              <a:ext cx="2188171" cy="9144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9785730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427385" y="3038244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성격이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급하지 않은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ight Arrow 27"/>
          <p:cNvSpPr/>
          <p:nvPr/>
        </p:nvSpPr>
        <p:spPr>
          <a:xfrm rot="8555221">
            <a:off x="3420217" y="1765035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19700" b="75768"/>
          <a:stretch/>
        </p:blipFill>
        <p:spPr>
          <a:xfrm>
            <a:off x="4135871" y="278801"/>
            <a:ext cx="3920259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ight Arrow 15"/>
          <p:cNvSpPr/>
          <p:nvPr/>
        </p:nvSpPr>
        <p:spPr>
          <a:xfrm rot="13044779" flipH="1">
            <a:off x="8025057" y="1763699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2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8" grpId="0" animBg="1"/>
      <p:bldP spid="28" grpId="1" animBg="1"/>
      <p:bldP spid="16" grpId="0" animBg="1"/>
      <p:bldP spid="1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060775" y="2159202"/>
            <a:ext cx="2279249" cy="914400"/>
            <a:chOff x="1094232" y="2616402"/>
            <a:chExt cx="2279249" cy="9144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54564" t="79142" r="37641"/>
            <a:stretch/>
          </p:blipFill>
          <p:spPr>
            <a:xfrm>
              <a:off x="1094232" y="2616402"/>
              <a:ext cx="1312039" cy="9144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356827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Yes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640080" y="3034353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운동을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좋아하는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448730" y="2159202"/>
            <a:ext cx="3077950" cy="914400"/>
            <a:chOff x="7724434" y="2616402"/>
            <a:chExt cx="3077950" cy="9144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81949" t="79142" r="5051"/>
            <a:stretch/>
          </p:blipFill>
          <p:spPr>
            <a:xfrm>
              <a:off x="7724434" y="2616402"/>
              <a:ext cx="2188171" cy="9144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9785730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427385" y="3038244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운동을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좋아하지 않는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ight Arrow 27"/>
          <p:cNvSpPr/>
          <p:nvPr/>
        </p:nvSpPr>
        <p:spPr>
          <a:xfrm rot="8555221">
            <a:off x="3420217" y="1765035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3044779" flipH="1">
            <a:off x="8025057" y="1763699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25490" r="10898" b="50471"/>
          <a:stretch/>
        </p:blipFill>
        <p:spPr>
          <a:xfrm>
            <a:off x="3903534" y="216907"/>
            <a:ext cx="4384932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853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8" grpId="0" animBg="1"/>
      <p:bldP spid="28" grpId="1" animBg="1"/>
      <p:bldP spid="16" grpId="0" animBg="1"/>
      <p:bldP spid="1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060775" y="2159202"/>
            <a:ext cx="2279249" cy="914400"/>
            <a:chOff x="1094232" y="2616402"/>
            <a:chExt cx="2279249" cy="9144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54564" t="79142" r="37641"/>
            <a:stretch/>
          </p:blipFill>
          <p:spPr>
            <a:xfrm>
              <a:off x="1094232" y="2616402"/>
              <a:ext cx="1312039" cy="9144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356827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Yes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640080" y="3034353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매운 음식을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잘 먹는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448730" y="2159202"/>
            <a:ext cx="3077950" cy="914400"/>
            <a:chOff x="7724434" y="2616402"/>
            <a:chExt cx="3077950" cy="9144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81949" t="79142" r="5051"/>
            <a:stretch/>
          </p:blipFill>
          <p:spPr>
            <a:xfrm>
              <a:off x="7724434" y="2616402"/>
              <a:ext cx="2188171" cy="9144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9785730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427385" y="3038244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매운 음식을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못 먹는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ight Arrow 27"/>
          <p:cNvSpPr/>
          <p:nvPr/>
        </p:nvSpPr>
        <p:spPr>
          <a:xfrm rot="8555221">
            <a:off x="3420217" y="1765035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3044779" flipH="1">
            <a:off x="8025057" y="1763699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50629" b="25332"/>
          <a:stretch/>
        </p:blipFill>
        <p:spPr>
          <a:xfrm>
            <a:off x="3635375" y="214684"/>
            <a:ext cx="4921250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07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8" grpId="0" animBg="1"/>
      <p:bldP spid="28" grpId="1" animBg="1"/>
      <p:bldP spid="16" grpId="0" animBg="1"/>
      <p:bldP spid="1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03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나도 멋진 시를 짓는 시인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I am a good poet too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060775" y="2159202"/>
            <a:ext cx="2279249" cy="914400"/>
            <a:chOff x="1094232" y="2616402"/>
            <a:chExt cx="2279249" cy="9144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54564" t="79142" r="37641"/>
            <a:stretch/>
          </p:blipFill>
          <p:spPr>
            <a:xfrm>
              <a:off x="1094232" y="2616402"/>
              <a:ext cx="1312039" cy="9144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356827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Yes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640080" y="3034353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아침 일찍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일어나는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448730" y="2159202"/>
            <a:ext cx="3077950" cy="914400"/>
            <a:chOff x="7724434" y="2616402"/>
            <a:chExt cx="3077950" cy="9144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81949" t="79142" r="5051"/>
            <a:stretch/>
          </p:blipFill>
          <p:spPr>
            <a:xfrm>
              <a:off x="7724434" y="2616402"/>
              <a:ext cx="2188171" cy="9144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9785730" y="2719659"/>
              <a:ext cx="10166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6427385" y="3038244"/>
            <a:ext cx="5120640" cy="3200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아침 일찍 </a:t>
            </a:r>
            <a:endParaRPr lang="en-US" altLang="ko-K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일어나지 않는 편이다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ight Arrow 27"/>
          <p:cNvSpPr/>
          <p:nvPr/>
        </p:nvSpPr>
        <p:spPr>
          <a:xfrm rot="8555221">
            <a:off x="3420217" y="1765035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3044779" flipH="1">
            <a:off x="8025057" y="1763699"/>
            <a:ext cx="731520" cy="457200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75610" b="1293"/>
          <a:stretch/>
        </p:blipFill>
        <p:spPr>
          <a:xfrm>
            <a:off x="3534942" y="216907"/>
            <a:ext cx="5122117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89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8" grpId="0" animBg="1"/>
      <p:bldP spid="28" grpId="1" animBg="1"/>
      <p:bldP spid="16" grpId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346" y="1282827"/>
            <a:ext cx="1050607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114" y="3581412"/>
            <a:ext cx="9293772" cy="27432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849962" y="4349311"/>
            <a:ext cx="1097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97103"/>
            <a:ext cx="11887200" cy="348430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9357442" y="4757743"/>
            <a:ext cx="1097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067743"/>
              </p:ext>
            </p:extLst>
          </p:nvPr>
        </p:nvGraphicFramePr>
        <p:xfrm>
          <a:off x="60960" y="841248"/>
          <a:ext cx="120700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는다지요</a:t>
                      </a:r>
                      <a:r>
                        <a:rPr lang="en-US" altLang="ko-KR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다지요</a:t>
                      </a:r>
                      <a:r>
                        <a:rPr lang="en-US" altLang="ko-KR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만든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다지요</a:t>
                      </a:r>
                      <a:r>
                        <a:rPr lang="en-US" altLang="ko-KR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 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(VERB)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3551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290624"/>
              </p:ext>
            </p:extLst>
          </p:nvPr>
        </p:nvGraphicFramePr>
        <p:xfrm>
          <a:off x="60960" y="841248"/>
          <a:ext cx="120700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다지요</a:t>
                      </a:r>
                      <a:r>
                        <a:rPr lang="en-US" altLang="ko-KR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크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다지요</a:t>
                      </a:r>
                      <a:r>
                        <a:rPr lang="en-US" altLang="ko-KR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춥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다지요</a:t>
                      </a:r>
                      <a:r>
                        <a:rPr lang="en-US" altLang="ko-KR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?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ㅂ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형용사 </a:t>
            </a:r>
            <a:r>
              <a:rPr lang="en-US" altLang="ko-K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(ADJECTIVE)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9972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수빈이는 한 달에 한 권씩 책을 </a:t>
            </a:r>
            <a:r>
              <a:rPr lang="ko-KR" altLang="en-US" sz="4000" u="sng" dirty="0">
                <a:solidFill>
                  <a:srgbClr val="FF0000"/>
                </a:solidFill>
              </a:rPr>
              <a:t>읽는다지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90857" y="1665684"/>
            <a:ext cx="3548743" cy="2779776"/>
          </a:xfrm>
          <a:prstGeom prst="wedgeRoundRectCallout">
            <a:avLst>
              <a:gd name="adj1" fmla="val -66282"/>
              <a:gd name="adj2" fmla="val 380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응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취미가 독서라고 들었어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75782"/>
          <a:stretch/>
        </p:blipFill>
        <p:spPr>
          <a:xfrm>
            <a:off x="328613" y="177927"/>
            <a:ext cx="11534775" cy="1056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4712589" y="1666894"/>
            <a:ext cx="4732081" cy="4429125"/>
            <a:chOff x="4781414" y="1720314"/>
            <a:chExt cx="4732081" cy="4429125"/>
          </a:xfrm>
        </p:grpSpPr>
        <p:sp>
          <p:nvSpPr>
            <p:cNvPr id="8" name="Rectangle 7"/>
            <p:cNvSpPr/>
            <p:nvPr/>
          </p:nvSpPr>
          <p:spPr>
            <a:xfrm>
              <a:off x="6829289" y="5445064"/>
              <a:ext cx="2684206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3"/>
                </a:rPr>
                <a:t>https://www.clipartmax.com/middle/m2i8d3Z5b1d3A0H7_the-students-will-soon-receive-details-of-what-will-reading-book-clipart/</a:t>
              </a:r>
              <a:endParaRPr lang="en-US" sz="105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414" y="1720314"/>
              <a:ext cx="2047875" cy="4429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75168"/>
            <a:ext cx="3548743" cy="338328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유진이 어머니께서 음식을 잘 </a:t>
            </a:r>
            <a:r>
              <a:rPr lang="ko-KR" altLang="en-US" sz="4000" u="sng" dirty="0">
                <a:solidFill>
                  <a:srgbClr val="FF0000"/>
                </a:solidFill>
              </a:rPr>
              <a:t>만드신다지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54281" y="1675168"/>
            <a:ext cx="3548743" cy="3383280"/>
          </a:xfrm>
          <a:prstGeom prst="wedgeRoundRectCallout">
            <a:avLst>
              <a:gd name="adj1" fmla="val -65929"/>
              <a:gd name="adj2" fmla="val 3583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응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음식 솜씨가 정말 좋으시다고 들었어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25266" b="50629"/>
          <a:stretch/>
        </p:blipFill>
        <p:spPr>
          <a:xfrm>
            <a:off x="328613" y="188662"/>
            <a:ext cx="11534775" cy="10515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4267199" y="1675168"/>
            <a:ext cx="3621025" cy="4179846"/>
            <a:chOff x="4267199" y="1675168"/>
            <a:chExt cx="3621025" cy="4179846"/>
          </a:xfrm>
        </p:grpSpPr>
        <p:pic>
          <p:nvPicPr>
            <p:cNvPr id="1026" name="Picture 2" descr="Kitchen clipart man cooking clipart kitchen cooking clip ar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60" r="11619" b="2631"/>
            <a:stretch/>
          </p:blipFill>
          <p:spPr bwMode="auto">
            <a:xfrm>
              <a:off x="4267199" y="1675168"/>
              <a:ext cx="3621025" cy="4052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485769" y="5601098"/>
              <a:ext cx="318388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http://clipart-library.com/clipart/cooking-clipart-5.htm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84312"/>
            <a:ext cx="3548743" cy="338328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제시카는 매일 아침 운동을 </a:t>
            </a:r>
            <a:r>
              <a:rPr lang="ko-KR" altLang="en-US" sz="4000" u="sng" dirty="0">
                <a:solidFill>
                  <a:srgbClr val="FF0000"/>
                </a:solidFill>
              </a:rPr>
              <a:t>한다지요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67345" y="1684312"/>
            <a:ext cx="3547872" cy="3383280"/>
          </a:xfrm>
          <a:prstGeom prst="wedgeRoundRectCallout">
            <a:avLst>
              <a:gd name="adj1" fmla="val -67299"/>
              <a:gd name="adj2" fmla="val 31101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네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동생과 조깅을 한다고 들었어요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0629" b="25686"/>
          <a:stretch/>
        </p:blipFill>
        <p:spPr>
          <a:xfrm>
            <a:off x="328613" y="182879"/>
            <a:ext cx="11534775" cy="1033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4657344" y="1684312"/>
            <a:ext cx="2484120" cy="4530298"/>
            <a:chOff x="4684776" y="1808988"/>
            <a:chExt cx="2484120" cy="4530298"/>
          </a:xfrm>
        </p:grpSpPr>
        <p:pic>
          <p:nvPicPr>
            <p:cNvPr id="2050" name="Picture 2" descr="clip art women woman running jogging - woman running clipart PNG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31" r="24125"/>
            <a:stretch/>
          </p:blipFill>
          <p:spPr bwMode="auto">
            <a:xfrm>
              <a:off x="4885791" y="1808988"/>
              <a:ext cx="2082091" cy="411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684776" y="5923788"/>
              <a:ext cx="248412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http://clipart-library.com/clipart/women-jogging-cliparts_5.htm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152400" y="1666894"/>
            <a:ext cx="3548743" cy="3383280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알렉스가 지난 방학에 뉴욕에 </a:t>
            </a:r>
            <a:r>
              <a:rPr lang="ko-KR" altLang="en-US" sz="4000" u="sng" dirty="0">
                <a:solidFill>
                  <a:srgbClr val="FF0000"/>
                </a:solidFill>
              </a:rPr>
              <a:t>갔다지요</a:t>
            </a:r>
            <a:r>
              <a:rPr lang="en-US" altLang="ko-KR" sz="3200" dirty="0">
                <a:solidFill>
                  <a:prstClr val="black"/>
                </a:solidFill>
              </a:rPr>
              <a:t>?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421625" y="1666894"/>
            <a:ext cx="3547872" cy="3383280"/>
          </a:xfrm>
          <a:prstGeom prst="wedgeRoundRectCallout">
            <a:avLst>
              <a:gd name="adj1" fmla="val -65943"/>
              <a:gd name="adj2" fmla="val 3601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네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정말 재미있었다고 들었어요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5362"/>
          <a:stretch/>
        </p:blipFill>
        <p:spPr>
          <a:xfrm>
            <a:off x="328613" y="176529"/>
            <a:ext cx="11534775" cy="1074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4165361" y="2093976"/>
            <a:ext cx="4128248" cy="3911516"/>
            <a:chOff x="4165361" y="2093976"/>
            <a:chExt cx="4128248" cy="3911516"/>
          </a:xfrm>
        </p:grpSpPr>
        <p:pic>
          <p:nvPicPr>
            <p:cNvPr id="3074" name="Picture 2" descr="Blog De Nueva York - New York City Illustration Clipart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63" t="5979" r="16402" b="6396"/>
            <a:stretch/>
          </p:blipFill>
          <p:spPr bwMode="auto">
            <a:xfrm>
              <a:off x="4165361" y="2093976"/>
              <a:ext cx="4128248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462014" y="5751576"/>
              <a:ext cx="353494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http://clipart-library.com/clipart/new-york-city-clipart_4.htm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0869" y="832061"/>
            <a:ext cx="8970263" cy="5486400"/>
          </a:xfrm>
          <a:prstGeom prst="rect">
            <a:avLst/>
          </a:prstGeom>
        </p:spPr>
      </p:pic>
      <p:pic>
        <p:nvPicPr>
          <p:cNvPr id="6" name="0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123168" y="53380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3200400"/>
            <a:ext cx="3657600" cy="3657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시를 읽어 본 적이 있어요</a:t>
            </a:r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534400" y="0"/>
            <a:ext cx="3657600" cy="3657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시를 읽고 난 후의 느낌이 어땠어요</a:t>
            </a:r>
            <a:r>
              <a:rPr lang="en-US" altLang="ko-K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23" y="397847"/>
            <a:ext cx="6187205" cy="457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59010" y="1472573"/>
            <a:ext cx="4939454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3" y="5289294"/>
            <a:ext cx="8229600" cy="8284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9010" y="4421207"/>
            <a:ext cx="5488094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50" y="152605"/>
            <a:ext cx="10557501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pic>
        <p:nvPicPr>
          <p:cNvPr id="2" name="Picture 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88443" y="230506"/>
            <a:ext cx="9509760" cy="5920828"/>
            <a:chOff x="598171" y="303658"/>
            <a:chExt cx="9509760" cy="592082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8171" y="303658"/>
              <a:ext cx="9509760" cy="101135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9276" y="1489519"/>
              <a:ext cx="7223760" cy="4734967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1432820" y="4798834"/>
            <a:ext cx="2834640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45336" y="1961884"/>
            <a:ext cx="6437376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그늘이 없는 사람</a:t>
            </a:r>
            <a:r>
              <a:rPr lang="en-US" altLang="ko-KR" sz="2400" dirty="0">
                <a:solidFill>
                  <a:srgbClr val="FF0000"/>
                </a:solidFill>
              </a:rPr>
              <a:t>, </a:t>
            </a:r>
            <a:r>
              <a:rPr lang="ko-KR" altLang="en-US" sz="2400" dirty="0">
                <a:solidFill>
                  <a:srgbClr val="FF0000"/>
                </a:solidFill>
              </a:rPr>
              <a:t>그늘을 사랑하지 않는 사람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45336" y="3383184"/>
            <a:ext cx="4562856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한 그루 나무의 그늘이 된 사람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4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" y="719593"/>
            <a:ext cx="11795760" cy="475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32" y="118872"/>
            <a:ext cx="10612537" cy="6126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86801" y="118872"/>
            <a:ext cx="2551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(example)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6717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25740"/>
            <a:ext cx="12192000" cy="6606521"/>
            <a:chOff x="0" y="0"/>
            <a:chExt cx="12192000" cy="660652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356689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566890"/>
              <a:ext cx="12192000" cy="136833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935223"/>
              <a:ext cx="12192000" cy="167129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동요 </a:t>
            </a:r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 동생</a:t>
            </a:r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</a:p>
          <a:p>
            <a:pPr algn="ctr"/>
            <a:r>
              <a:rPr lang="en-US" sz="2800" dirty="0">
                <a:hlinkClick r:id="rId3"/>
              </a:rPr>
              <a:t>https://www.youtube.com/watch?v=gTWH8Rr9_2A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TWH8Rr9_2A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06880" y="1347537"/>
            <a:ext cx="877824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95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56267"/>
          <a:stretch/>
        </p:blipFill>
        <p:spPr>
          <a:xfrm>
            <a:off x="609600" y="914400"/>
            <a:ext cx="10972800" cy="431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737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3200"/>
          <a:stretch/>
        </p:blipFill>
        <p:spPr>
          <a:xfrm>
            <a:off x="609600" y="356616"/>
            <a:ext cx="10972800" cy="560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동시 </a:t>
            </a:r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꿈속에서는</a:t>
            </a:r>
            <a:r>
              <a:rPr lang="en-US" altLang="ko-K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</a:p>
          <a:p>
            <a:pPr algn="ctr"/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https://youtu.be/IFDvz7ecK3A</a:t>
            </a:r>
            <a:endParaRPr lang="en-US" altLang="ko-K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ko-K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514901"/>
            <a:ext cx="5486400" cy="4572000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내 꿈속에는 </a:t>
            </a:r>
            <a:endParaRPr lang="en-US" altLang="ko-KR" sz="3200" dirty="0"/>
          </a:p>
          <a:p>
            <a:r>
              <a:rPr lang="ko-KR" altLang="en-US" sz="3200" dirty="0"/>
              <a:t>말하는 과자가 들어 있어요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내 꿈속에는 </a:t>
            </a:r>
            <a:endParaRPr lang="en-US" altLang="ko-KR" sz="3200" dirty="0"/>
          </a:p>
          <a:p>
            <a:r>
              <a:rPr lang="ko-KR" altLang="en-US" sz="3200" dirty="0"/>
              <a:t>말하는 책들이 들어 있어요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내 꿈속에는 </a:t>
            </a:r>
            <a:endParaRPr lang="en-US" altLang="ko-KR" sz="3200" dirty="0"/>
          </a:p>
          <a:p>
            <a:r>
              <a:rPr lang="ko-KR" altLang="en-US" sz="3200" dirty="0"/>
              <a:t>수다쟁이 친구들만 모였나 봐요</a:t>
            </a:r>
            <a:r>
              <a:rPr lang="en-US" altLang="ko-KR" sz="32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48984" y="1514901"/>
            <a:ext cx="5486400" cy="4572000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내 꿈속에서는 </a:t>
            </a:r>
            <a:endParaRPr lang="en-US" altLang="ko-KR" sz="3200" dirty="0"/>
          </a:p>
          <a:p>
            <a:r>
              <a:rPr lang="ko-KR" altLang="en-US" sz="3200" dirty="0"/>
              <a:t>말하는 인형과 이야기할 수도 있어요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내 꿈속에서는 </a:t>
            </a:r>
            <a:endParaRPr lang="en-US" altLang="ko-KR" sz="3200" dirty="0"/>
          </a:p>
          <a:p>
            <a:r>
              <a:rPr lang="ko-KR" altLang="en-US" sz="3200" dirty="0"/>
              <a:t>말하는 꽃들과 이야기할 수도 있어요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내 꿈속에서는 </a:t>
            </a:r>
            <a:endParaRPr lang="en-US" altLang="ko-KR" sz="3200" dirty="0"/>
          </a:p>
          <a:p>
            <a:r>
              <a:rPr lang="ko-KR" altLang="en-US" sz="3200" dirty="0"/>
              <a:t>뭐든지 이뤄지지요</a:t>
            </a:r>
            <a:r>
              <a:rPr lang="en-US" altLang="ko-K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04292"/>
            <a:ext cx="11887200" cy="46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09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664076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시인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수상작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시를 짓다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주제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감정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시집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행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낭송하다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자유롭게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동심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형식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글감을 찾다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글짓기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기억력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백일장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제목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리듬에 맞추다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독자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요리 솜씨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64103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poet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award-winning work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stanza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compose a poem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subject, theme, topic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emotion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book of poetry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recite a poem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freely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childlike innocence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format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search for a writing topic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composition, writing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memory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writing contest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title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write to </a:t>
                      </a:r>
                    </a:p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rhythm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reader, subscriber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cooking skill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43840"/>
            <a:ext cx="11704320" cy="543309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15-18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71472" y="4763476"/>
            <a:ext cx="1517448" cy="524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세상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71472" y="3342101"/>
            <a:ext cx="1517448" cy="575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동심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71472" y="4037556"/>
            <a:ext cx="1517448" cy="588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외삼촌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71473" y="5456978"/>
            <a:ext cx="1517448" cy="559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그늘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140719"/>
            <a:ext cx="11704320" cy="409504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458968" y="4174732"/>
            <a:ext cx="2157984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시를 지을 거예요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89560" y="870584"/>
            <a:ext cx="11612880" cy="4539350"/>
            <a:chOff x="0" y="412673"/>
            <a:chExt cx="12192000" cy="476572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12673"/>
              <a:ext cx="12192000" cy="111497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679605"/>
              <a:ext cx="12192000" cy="3498790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4187952" y="2479228"/>
            <a:ext cx="2258568" cy="99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2000" dirty="0">
                <a:solidFill>
                  <a:srgbClr val="FF0000"/>
                </a:solidFill>
              </a:rPr>
              <a:t>순수함을 느낄 수 있어서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45152" y="3545387"/>
            <a:ext cx="237744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고생하신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63640" y="4196533"/>
            <a:ext cx="2304288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낭송할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339330"/>
            <a:ext cx="11704320" cy="411750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724912" y="4730816"/>
            <a:ext cx="357530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활발한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858" y="261937"/>
            <a:ext cx="387130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243840" y="761823"/>
            <a:ext cx="11704320" cy="4894226"/>
            <a:chOff x="0" y="423005"/>
            <a:chExt cx="12192000" cy="509815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23005"/>
              <a:ext cx="12192000" cy="10877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892" y="1772117"/>
              <a:ext cx="8499597" cy="3749040"/>
            </a:xfrm>
            <a:prstGeom prst="rect">
              <a:avLst/>
            </a:prstGeom>
          </p:spPr>
        </p:pic>
      </p:grpSp>
      <p:sp>
        <p:nvSpPr>
          <p:cNvPr id="4" name="Title 1"/>
          <p:cNvSpPr txBox="1">
            <a:spLocks/>
          </p:cNvSpPr>
          <p:nvPr/>
        </p:nvSpPr>
        <p:spPr>
          <a:xfrm>
            <a:off x="2678172" y="2461192"/>
            <a:ext cx="411582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못 부르는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41064" y="3677323"/>
            <a:ext cx="409651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더운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97096" y="4902599"/>
            <a:ext cx="410565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잘 먹는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82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890400"/>
            <a:ext cx="11704320" cy="4531181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463096" y="2222516"/>
            <a:ext cx="2897824" cy="8132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462272" y="3442453"/>
            <a:ext cx="2898648" cy="4437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471416" y="2222516"/>
            <a:ext cx="2889504" cy="411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71416" y="3038088"/>
            <a:ext cx="2889504" cy="422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471416" y="2629162"/>
            <a:ext cx="2897824" cy="1231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32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https://quizlet.com/_8bxdkd?x=1jqt&amp;i=1qqi22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57370"/>
            <a:ext cx="11704320" cy="498277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014472" y="1104187"/>
            <a:ext cx="8497824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그림에 재능이 없어서 그림을 잘 못 그리는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40812" y="2352561"/>
            <a:ext cx="947623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집에서 </a:t>
            </a:r>
            <a:r>
              <a:rPr lang="en-US" altLang="ko-KR" sz="2400" dirty="0">
                <a:solidFill>
                  <a:srgbClr val="FF0000"/>
                </a:solidFill>
              </a:rPr>
              <a:t>5</a:t>
            </a:r>
            <a:r>
              <a:rPr lang="ko-KR" altLang="en-US" sz="2400" dirty="0">
                <a:solidFill>
                  <a:srgbClr val="FF0000"/>
                </a:solidFill>
              </a:rPr>
              <a:t>분 거리라서 학교가 가까운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361944" y="3705182"/>
            <a:ext cx="8328740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엄마를 닮아서 키가 작은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11462" y="4873566"/>
            <a:ext cx="8404138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바지가 편해서 바지를 자주 입는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7" y="287440"/>
            <a:ext cx="9618454" cy="594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290" y="123444"/>
            <a:ext cx="3235960" cy="6400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593754" y="2222282"/>
            <a:ext cx="1188720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19290" y="3230665"/>
            <a:ext cx="1188720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08978" y="4254361"/>
            <a:ext cx="1828800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53602" y="5296949"/>
            <a:ext cx="1168990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053476"/>
            <a:ext cx="11704320" cy="4473224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5267768" y="2388959"/>
            <a:ext cx="1873696" cy="4154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267768" y="3600458"/>
            <a:ext cx="1873696" cy="4046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267768" y="2398851"/>
            <a:ext cx="1873696" cy="8184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267768" y="2804449"/>
            <a:ext cx="1873696" cy="8257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267768" y="3217308"/>
            <a:ext cx="1873696" cy="7877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5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31" y="568455"/>
            <a:ext cx="8229600" cy="529978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67459" y="461019"/>
            <a:ext cx="9269349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다음 주에 시험이 있다지요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67459" y="1800068"/>
            <a:ext cx="7881747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유진이가 야구를 좋아한다지요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67459" y="3218347"/>
            <a:ext cx="943180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알렉스가 친구들을 잘 도와준다지요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67459" y="4523693"/>
            <a:ext cx="9923145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수빈이가 한국 노래에 관심에 많다지요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3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397809"/>
            <a:ext cx="11612880" cy="537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https://youtu.be/IFDvz7ecK3A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 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https</a:t>
            </a:r>
            <a:r>
              <a:rPr lang="en-US" altLang="ko-KR" sz="2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://www.youtube.com/watch?v=gTWH8Rr9_2A</a:t>
            </a:r>
            <a:endParaRPr lang="en-US" altLang="ko-KR" sz="2400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https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://www.clipartmax.com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5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88620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시인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감정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동심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백일장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수상작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시집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poet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writing contest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emotion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award-winning work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childlike innocence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book of poetry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908228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형식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제목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행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글감을 찾다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리듬에 맞추다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format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line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title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search for a writing topic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stanza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write to 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a rhythm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93467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시를 짓다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낭동하다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글짓기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독자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자유롭게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기억력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compose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a poem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reader, subscriber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recite a poem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freely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composition, writing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memory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8" y="1234440"/>
            <a:ext cx="11773523" cy="489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여러분</a:t>
            </a:r>
            <a:r>
              <a:rPr lang="en-US" altLang="ko-KR" sz="3000" dirty="0"/>
              <a:t>, </a:t>
            </a:r>
            <a:r>
              <a:rPr lang="ko-KR" altLang="en-US" sz="3000" dirty="0"/>
              <a:t>다음 토요일에 학교 앞 마당에 모여 </a:t>
            </a:r>
            <a:r>
              <a:rPr lang="ko-KR" altLang="en-US" sz="3000" u="sng" dirty="0">
                <a:solidFill>
                  <a:srgbClr val="0000FF"/>
                </a:solidFill>
              </a:rPr>
              <a:t>백일장</a:t>
            </a:r>
            <a:r>
              <a:rPr lang="ko-KR" altLang="en-US" sz="3000" dirty="0"/>
              <a:t>을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하는 거 알지요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학생들</a:t>
            </a:r>
            <a:r>
              <a:rPr lang="en-US" altLang="ko-KR" sz="3000" dirty="0"/>
              <a:t>: </a:t>
            </a:r>
            <a:r>
              <a:rPr lang="ko-KR" altLang="en-US" sz="3000" dirty="0"/>
              <a:t>네</a:t>
            </a:r>
            <a:r>
              <a:rPr lang="en-US" altLang="ko-KR" sz="3000" dirty="0"/>
              <a:t>, </a:t>
            </a:r>
            <a:r>
              <a:rPr lang="ko-KR" altLang="en-US" sz="3000" dirty="0"/>
              <a:t>선생님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dirty="0"/>
              <a:t>선생님</a:t>
            </a:r>
            <a:r>
              <a:rPr lang="en-US" altLang="ko-KR" sz="3000" dirty="0"/>
              <a:t>, </a:t>
            </a:r>
            <a:r>
              <a:rPr lang="ko-KR" altLang="en-US" sz="3000" dirty="0"/>
              <a:t>그날 </a:t>
            </a:r>
            <a:r>
              <a:rPr lang="ko-KR" altLang="en-US" sz="3000" u="sng" dirty="0">
                <a:solidFill>
                  <a:srgbClr val="0000FF"/>
                </a:solidFill>
              </a:rPr>
              <a:t>동시</a:t>
            </a:r>
            <a:r>
              <a:rPr lang="ko-KR" altLang="en-US" sz="3000" dirty="0"/>
              <a:t> 지어도 돼요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물론이죠</a:t>
            </a:r>
            <a:r>
              <a:rPr lang="en-US" altLang="ko-KR" sz="3000" dirty="0"/>
              <a:t>. </a:t>
            </a:r>
            <a:r>
              <a:rPr lang="ko-KR" altLang="en-US" sz="3000" dirty="0"/>
              <a:t>동시나 산문 모두 괜찮아요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여러분이 </a:t>
            </a:r>
            <a:r>
              <a:rPr lang="ko-KR" altLang="en-US" sz="3000" u="sng" dirty="0">
                <a:solidFill>
                  <a:srgbClr val="0000FF"/>
                </a:solidFill>
              </a:rPr>
              <a:t>쓰고 싶은 걸 쓰면 돼요</a:t>
            </a:r>
            <a:r>
              <a:rPr lang="en-US" altLang="ko-KR" sz="30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89568" y="1298448"/>
            <a:ext cx="1168247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88669" y="3749040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94308" y="5408326"/>
            <a:ext cx="3892291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4" name="0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78579" y="53563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1135</Words>
  <Application>Microsoft Office PowerPoint</Application>
  <PresentationFormat>Widescreen</PresentationFormat>
  <Paragraphs>305</Paragraphs>
  <Slides>57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03   나도 멋진 시를 짓는 시인 I am a good poet too</vt:lpstr>
      <vt:lpstr>PowerPoint Presentation</vt:lpstr>
      <vt:lpstr>PowerPoint Presentation</vt:lpstr>
      <vt:lpstr>교재 32쪽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15-18쪽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214</cp:revision>
  <dcterms:created xsi:type="dcterms:W3CDTF">2020-04-19T05:49:19Z</dcterms:created>
  <dcterms:modified xsi:type="dcterms:W3CDTF">2020-06-29T21:33:08Z</dcterms:modified>
</cp:coreProperties>
</file>